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03DAAC8D-D444-4C6E-85F4-9C7FC1FC5121}">
          <p14:sldIdLst>
            <p14:sldId id="2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97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4DDB50-057A-4265-9C10-76BD32B1BE17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2BD88F-2FF1-45F7-9D19-50490F6F6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653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44354E-5A8C-4616-B148-F19C8355C02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9F149-F61B-45CA-8F35-FD9BF7C3FD6A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39A5B-71F8-46C9-8786-FF704C7DC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345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9F149-F61B-45CA-8F35-FD9BF7C3FD6A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39A5B-71F8-46C9-8786-FF704C7DC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949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9F149-F61B-45CA-8F35-FD9BF7C3FD6A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39A5B-71F8-46C9-8786-FF704C7DC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047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9F149-F61B-45CA-8F35-FD9BF7C3FD6A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39A5B-71F8-46C9-8786-FF704C7DC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28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9F149-F61B-45CA-8F35-FD9BF7C3FD6A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39A5B-71F8-46C9-8786-FF704C7DC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910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9F149-F61B-45CA-8F35-FD9BF7C3FD6A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39A5B-71F8-46C9-8786-FF704C7DC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903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9F149-F61B-45CA-8F35-FD9BF7C3FD6A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39A5B-71F8-46C9-8786-FF704C7DC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84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9F149-F61B-45CA-8F35-FD9BF7C3FD6A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39A5B-71F8-46C9-8786-FF704C7DC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747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9F149-F61B-45CA-8F35-FD9BF7C3FD6A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39A5B-71F8-46C9-8786-FF704C7DC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469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9F149-F61B-45CA-8F35-FD9BF7C3FD6A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39A5B-71F8-46C9-8786-FF704C7DC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707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9F149-F61B-45CA-8F35-FD9BF7C3FD6A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39A5B-71F8-46C9-8786-FF704C7DC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592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9F149-F61B-45CA-8F35-FD9BF7C3FD6A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39A5B-71F8-46C9-8786-FF704C7DC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86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3.wdp"/><Relationship Id="rId1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2"/>
          <p:cNvPicPr>
            <a:picLocks noChangeArrowheads="1"/>
          </p:cNvPicPr>
          <p:nvPr/>
        </p:nvPicPr>
        <p:blipFill>
          <a:blip r:embed="rId3" cstate="print">
            <a:clrChange>
              <a:clrFrom>
                <a:srgbClr val="CCECFF"/>
              </a:clrFrom>
              <a:clrTo>
                <a:srgbClr val="CCEC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381000"/>
            <a:ext cx="2087563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Line 3"/>
          <p:cNvSpPr>
            <a:spLocks noChangeShapeType="1"/>
          </p:cNvSpPr>
          <p:nvPr/>
        </p:nvSpPr>
        <p:spPr bwMode="auto">
          <a:xfrm>
            <a:off x="2667000" y="1066800"/>
            <a:ext cx="6019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2484763" y="304800"/>
            <a:ext cx="62782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i="1" dirty="0">
                <a:solidFill>
                  <a:srgbClr val="000099"/>
                </a:solidFill>
              </a:rPr>
              <a:t>Other Products from HVI</a:t>
            </a:r>
            <a:endParaRPr lang="en-US" sz="2800" b="1" dirty="0">
              <a:solidFill>
                <a:srgbClr val="000099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766" r="97498">
                        <a14:foregroundMark x1="30266" y1="39431" x2="65860" y2="32162"/>
                        <a14:foregroundMark x1="58596" y1="24591" x2="52220" y2="32344"/>
                        <a14:foregroundMark x1="71106" y1="27922" x2="65375" y2="27256"/>
                        <a14:foregroundMark x1="50767" y1="24773" x2="45601" y2="23683"/>
                        <a14:foregroundMark x1="69169" y1="3331" x2="63035" y2="8843"/>
                        <a14:foregroundMark x1="46812" y1="75167" x2="35674" y2="69836"/>
                        <a14:foregroundMark x1="43261" y1="21381" x2="22518" y2="39431"/>
                        <a14:foregroundMark x1="69653" y1="3210" x2="60694" y2="3210"/>
                        <a14:foregroundMark x1="62550" y1="3695" x2="60694" y2="3695"/>
                        <a14:backgroundMark x1="43987" y1="20351" x2="21792" y2="39976"/>
                        <a14:backgroundMark x1="76513" y1="85766" x2="62793" y2="96911"/>
                        <a14:backgroundMark x1="84019" y1="89098" x2="76513" y2="86311"/>
                        <a14:backgroundMark x1="35432" y1="90915" x2="53188" y2="99939"/>
                        <a14:backgroundMark x1="60694" y1="12356" x2="60936" y2="11872"/>
                        <a14:backgroundMark x1="80065" y1="20533" x2="69411" y2="19079"/>
                        <a14:backgroundMark x1="69653" y1="3028" x2="60210" y2="3210"/>
                        <a14:backgroundMark x1="61174" y1="4453" x2="60659" y2="9555"/>
                        <a14:backgroundMark x1="90731" y1="83725" x2="88465" y2="86235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-15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82" t="2124" r="5513"/>
          <a:stretch/>
        </p:blipFill>
        <p:spPr>
          <a:xfrm>
            <a:off x="152400" y="2031079"/>
            <a:ext cx="1833841" cy="32108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537"/>
          <a:stretch/>
        </p:blipFill>
        <p:spPr>
          <a:xfrm>
            <a:off x="2667000" y="2448987"/>
            <a:ext cx="2618273" cy="2101062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73" b="97888" l="2535" r="94297">
                        <a14:foregroundMark x1="17997" y1="36959" x2="17997" y2="36959"/>
                        <a14:foregroundMark x1="29024" y1="92503" x2="35868" y2="85428"/>
                        <a14:foregroundMark x1="52091" y1="92503" x2="58175" y2="85428"/>
                        <a14:backgroundMark x1="59823" y1="84372" x2="58048" y2="85956"/>
                        <a14:backgroundMark x1="35108" y1="84900" x2="35615" y2="88068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412" y="2825517"/>
            <a:ext cx="1504492" cy="1621971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8286" b="90786" l="0" r="95409">
                        <a14:foregroundMark x1="27543" y1="54786" x2="17494" y2="54500"/>
                        <a14:foregroundMark x1="43052" y1="32143" x2="43052" y2="32143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saturation sat="66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408" r="8416" b="10370"/>
          <a:stretch/>
        </p:blipFill>
        <p:spPr bwMode="auto">
          <a:xfrm>
            <a:off x="6631023" y="2069393"/>
            <a:ext cx="942392" cy="12713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698" y="3810000"/>
            <a:ext cx="1446105" cy="2199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313714" y="1502574"/>
            <a:ext cx="2767304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1400" b="1" dirty="0">
                <a:solidFill>
                  <a:srgbClr val="000099"/>
                </a:solidFill>
              </a:rPr>
              <a:t>OEM &amp; Lab AC/DC HV</a:t>
            </a:r>
          </a:p>
          <a:p>
            <a:pPr algn="ctr"/>
            <a:r>
              <a:rPr lang="en-US" sz="1100" b="1" dirty="0">
                <a:solidFill>
                  <a:srgbClr val="000099"/>
                </a:solidFill>
              </a:rPr>
              <a:t>Supplies &amp; Isolation Transformers</a:t>
            </a: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288545" y="1498727"/>
            <a:ext cx="1816360" cy="515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1400" b="1" i="1" dirty="0">
                <a:solidFill>
                  <a:srgbClr val="000099"/>
                </a:solidFill>
              </a:rPr>
              <a:t>FPA Series</a:t>
            </a:r>
          </a:p>
          <a:p>
            <a:pPr algn="ctr"/>
            <a:r>
              <a:rPr lang="en-US" sz="1100" b="1" i="1" dirty="0">
                <a:solidFill>
                  <a:srgbClr val="000099"/>
                </a:solidFill>
              </a:rPr>
              <a:t> </a:t>
            </a:r>
            <a:r>
              <a:rPr lang="en-US" sz="1100" b="1" dirty="0">
                <a:solidFill>
                  <a:srgbClr val="000099"/>
                </a:solidFill>
              </a:rPr>
              <a:t> Field Portable AC Testers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3734" y="5313241"/>
            <a:ext cx="2071171" cy="152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11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</a:rPr>
              <a:t>Ideal for Mot/Gen Testing</a:t>
            </a:r>
          </a:p>
          <a:p>
            <a:pPr algn="ctr">
              <a:spcAft>
                <a:spcPts val="0"/>
              </a:spcAft>
            </a:pPr>
            <a:r>
              <a:rPr lang="en-US" sz="11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</a:rPr>
              <a:t> </a:t>
            </a:r>
            <a:r>
              <a:rPr lang="en-US" sz="1100" b="1" dirty="0">
                <a:solidFill>
                  <a:srgbClr val="000099"/>
                </a:solidFill>
                <a:latin typeface="Arial" pitchFamily="34" charset="0"/>
              </a:rPr>
              <a:t>FPA-12/066F</a:t>
            </a:r>
          </a:p>
          <a:p>
            <a:pPr algn="ctr">
              <a:lnSpc>
                <a:spcPct val="120000"/>
              </a:lnSpc>
            </a:pPr>
            <a:r>
              <a:rPr lang="en-US" sz="1100" dirty="0">
                <a:solidFill>
                  <a:srgbClr val="000099"/>
                </a:solidFill>
                <a:latin typeface="Arial" pitchFamily="34" charset="0"/>
              </a:rPr>
              <a:t>0 – 6 kVac @ 1 amp</a:t>
            </a:r>
          </a:p>
          <a:p>
            <a:pPr algn="ctr">
              <a:lnSpc>
                <a:spcPct val="120000"/>
              </a:lnSpc>
            </a:pPr>
            <a:r>
              <a:rPr lang="en-US" sz="1100" dirty="0">
                <a:solidFill>
                  <a:srgbClr val="000099"/>
                </a:solidFill>
                <a:latin typeface="Arial" pitchFamily="34" charset="0"/>
              </a:rPr>
              <a:t>0 – 12 kVac @ .5 amp</a:t>
            </a:r>
          </a:p>
          <a:p>
            <a:pPr algn="ctr">
              <a:lnSpc>
                <a:spcPct val="120000"/>
              </a:lnSpc>
            </a:pPr>
            <a:r>
              <a:rPr lang="en-US" sz="1100" dirty="0">
                <a:solidFill>
                  <a:srgbClr val="000099"/>
                </a:solidFill>
                <a:latin typeface="Arial" pitchFamily="34" charset="0"/>
              </a:rPr>
              <a:t>Fault Burn Mode</a:t>
            </a:r>
          </a:p>
          <a:p>
            <a:pPr algn="ctr">
              <a:lnSpc>
                <a:spcPct val="120000"/>
              </a:lnSpc>
            </a:pPr>
            <a:r>
              <a:rPr lang="en-US" sz="1100" dirty="0">
                <a:solidFill>
                  <a:srgbClr val="000099"/>
                </a:solidFill>
                <a:latin typeface="Arial" pitchFamily="34" charset="0"/>
              </a:rPr>
              <a:t>Isolated Return Guard</a:t>
            </a:r>
          </a:p>
          <a:p>
            <a:pPr algn="ctr">
              <a:lnSpc>
                <a:spcPct val="120000"/>
              </a:lnSpc>
            </a:pPr>
            <a:r>
              <a:rPr lang="en-US" sz="1100" dirty="0">
                <a:solidFill>
                  <a:srgbClr val="000099"/>
                </a:solidFill>
                <a:latin typeface="Arial" pitchFamily="34" charset="0"/>
              </a:rPr>
              <a:t>Shielded Output Cable</a:t>
            </a:r>
            <a:endParaRPr lang="en-US" sz="1200" dirty="0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71117" y="6009232"/>
            <a:ext cx="1828800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1400" b="1" dirty="0">
                <a:solidFill>
                  <a:srgbClr val="000099"/>
                </a:solidFill>
              </a:rPr>
              <a:t>AC or DC Supplies</a:t>
            </a:r>
          </a:p>
          <a:p>
            <a:pPr algn="ctr"/>
            <a:r>
              <a:rPr lang="en-US" sz="1100" dirty="0">
                <a:solidFill>
                  <a:srgbClr val="000099"/>
                </a:solidFill>
              </a:rPr>
              <a:t>5 kV – 400 kV </a:t>
            </a:r>
          </a:p>
          <a:p>
            <a:pPr algn="ctr"/>
            <a:r>
              <a:rPr lang="en-US" sz="1100" dirty="0">
                <a:solidFill>
                  <a:srgbClr val="000099"/>
                </a:solidFill>
              </a:rPr>
              <a:t>1 kVA – 40 kVA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2883492" y="1498727"/>
            <a:ext cx="240178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1400" b="1" dirty="0">
                <a:solidFill>
                  <a:srgbClr val="000099"/>
                </a:solidFill>
                <a:cs typeface="Times New Roman" panose="02020603050405020304" pitchFamily="18" charset="0"/>
              </a:rPr>
              <a:t>Ω</a:t>
            </a:r>
            <a:r>
              <a:rPr lang="en-US" sz="1400" b="1" dirty="0">
                <a:solidFill>
                  <a:srgbClr val="000099"/>
                </a:solidFill>
                <a:cs typeface="Times New Roman" panose="02020603050405020304" pitchFamily="18" charset="0"/>
              </a:rPr>
              <a:t>-Check</a:t>
            </a:r>
            <a:r>
              <a:rPr lang="en-US" sz="1400" b="1" baseline="30000" dirty="0">
                <a:solidFill>
                  <a:srgbClr val="000099"/>
                </a:solidFill>
                <a:cs typeface="Times New Roman" panose="02020603050405020304" pitchFamily="18" charset="0"/>
              </a:rPr>
              <a:t>®</a:t>
            </a:r>
            <a:r>
              <a:rPr lang="en-US" sz="1400" b="1" dirty="0">
                <a:solidFill>
                  <a:srgbClr val="000099"/>
                </a:solidFill>
                <a:cs typeface="Times New Roman" panose="02020603050405020304" pitchFamily="18" charset="0"/>
              </a:rPr>
              <a:t> Concentric Neutral Resistance Tester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96272" y="2018100"/>
            <a:ext cx="28972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C00000"/>
                </a:solidFill>
              </a:rPr>
              <a:t>Intact neutrals are vital to the stability, reliability, &amp; safety of a distribution system 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3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3169630" y="4972049"/>
            <a:ext cx="914752" cy="186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2" t="1593" r="8016"/>
          <a:stretch/>
        </p:blipFill>
        <p:spPr>
          <a:xfrm>
            <a:off x="5285273" y="4010961"/>
            <a:ext cx="1082942" cy="2802151"/>
          </a:xfrm>
          <a:prstGeom prst="rect">
            <a:avLst/>
          </a:prstGeom>
        </p:spPr>
      </p:pic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2667000" y="4651518"/>
            <a:ext cx="2971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i="1" dirty="0">
                <a:solidFill>
                  <a:srgbClr val="000099"/>
                </a:solidFill>
              </a:rPr>
              <a:t>DVR Series </a:t>
            </a:r>
            <a:r>
              <a:rPr lang="en-US" sz="1400" b="1" dirty="0">
                <a:solidFill>
                  <a:srgbClr val="000099"/>
                </a:solidFill>
              </a:rPr>
              <a:t>- HV AC/DC Dividers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7597" y="5750156"/>
            <a:ext cx="1234632" cy="5105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100" dirty="0">
                <a:solidFill>
                  <a:srgbClr val="000099"/>
                </a:solidFill>
              </a:rPr>
              <a:t>Models DVR-300 </a:t>
            </a:r>
          </a:p>
          <a:p>
            <a:pPr algn="ctr">
              <a:lnSpc>
                <a:spcPct val="130000"/>
              </a:lnSpc>
            </a:pPr>
            <a:r>
              <a:rPr lang="en-US" sz="1100" dirty="0">
                <a:solidFill>
                  <a:srgbClr val="000099"/>
                </a:solidFill>
              </a:rPr>
              <a:t>0-300 kV AC/DC</a:t>
            </a:r>
          </a:p>
        </p:txBody>
      </p:sp>
      <p:sp>
        <p:nvSpPr>
          <p:cNvPr id="5" name="Rectangle 4"/>
          <p:cNvSpPr/>
          <p:nvPr/>
        </p:nvSpPr>
        <p:spPr>
          <a:xfrm>
            <a:off x="3733800" y="5248682"/>
            <a:ext cx="1199366" cy="5105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100" dirty="0">
                <a:solidFill>
                  <a:srgbClr val="000099"/>
                </a:solidFill>
              </a:rPr>
              <a:t>Models DVR-150</a:t>
            </a:r>
          </a:p>
          <a:p>
            <a:pPr algn="ctr">
              <a:lnSpc>
                <a:spcPct val="130000"/>
              </a:lnSpc>
            </a:pPr>
            <a:r>
              <a:rPr lang="en-US" sz="1100" dirty="0">
                <a:solidFill>
                  <a:srgbClr val="000099"/>
                </a:solidFill>
              </a:rPr>
              <a:t>0-150 kV AC/DC</a:t>
            </a:r>
          </a:p>
        </p:txBody>
      </p:sp>
    </p:spTree>
    <p:extLst>
      <p:ext uri="{BB962C8B-B14F-4D97-AF65-F5344CB8AC3E}">
        <p14:creationId xmlns:p14="http://schemas.microsoft.com/office/powerpoint/2010/main" val="1985079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</Words>
  <Application>Microsoft Office PowerPoint</Application>
  <PresentationFormat>On-screen Show (4:3)</PresentationFormat>
  <Paragraphs>23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Peschel</dc:creator>
  <cp:lastModifiedBy>Mike Peschel</cp:lastModifiedBy>
  <cp:revision>2</cp:revision>
  <dcterms:created xsi:type="dcterms:W3CDTF">2016-02-10T20:35:36Z</dcterms:created>
  <dcterms:modified xsi:type="dcterms:W3CDTF">2018-08-17T15:09:54Z</dcterms:modified>
</cp:coreProperties>
</file>